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62" r:id="rId3"/>
    <p:sldId id="263" r:id="rId4"/>
    <p:sldId id="264"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2" d="100"/>
          <a:sy n="102" d="100"/>
        </p:scale>
        <p:origin x="-96"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1109B-73E7-4F0C-A642-DD506A63DCAE}"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386E9-0583-4B37-B1B8-5F511557D0FF}" type="slidenum">
              <a:rPr lang="en-US" smtClean="0"/>
              <a:t>‹#›</a:t>
            </a:fld>
            <a:endParaRPr lang="en-US"/>
          </a:p>
        </p:txBody>
      </p:sp>
    </p:spTree>
    <p:extLst>
      <p:ext uri="{BB962C8B-B14F-4D97-AF65-F5344CB8AC3E}">
        <p14:creationId xmlns:p14="http://schemas.microsoft.com/office/powerpoint/2010/main" val="163359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386E9-0583-4B37-B1B8-5F511557D0FF}" type="slidenum">
              <a:rPr lang="en-US" smtClean="0"/>
              <a:t>1</a:t>
            </a:fld>
            <a:endParaRPr lang="en-US"/>
          </a:p>
        </p:txBody>
      </p:sp>
    </p:spTree>
    <p:extLst>
      <p:ext uri="{BB962C8B-B14F-4D97-AF65-F5344CB8AC3E}">
        <p14:creationId xmlns:p14="http://schemas.microsoft.com/office/powerpoint/2010/main" val="23148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386E9-0583-4B37-B1B8-5F511557D0FF}" type="slidenum">
              <a:rPr lang="en-US" smtClean="0"/>
              <a:t>2</a:t>
            </a:fld>
            <a:endParaRPr lang="en-US"/>
          </a:p>
        </p:txBody>
      </p:sp>
    </p:spTree>
    <p:extLst>
      <p:ext uri="{BB962C8B-B14F-4D97-AF65-F5344CB8AC3E}">
        <p14:creationId xmlns:p14="http://schemas.microsoft.com/office/powerpoint/2010/main" val="206424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386E9-0583-4B37-B1B8-5F511557D0FF}" type="slidenum">
              <a:rPr lang="en-US" smtClean="0"/>
              <a:t>3</a:t>
            </a:fld>
            <a:endParaRPr lang="en-US"/>
          </a:p>
        </p:txBody>
      </p:sp>
    </p:spTree>
    <p:extLst>
      <p:ext uri="{BB962C8B-B14F-4D97-AF65-F5344CB8AC3E}">
        <p14:creationId xmlns:p14="http://schemas.microsoft.com/office/powerpoint/2010/main" val="258884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386E9-0583-4B37-B1B8-5F511557D0FF}" type="slidenum">
              <a:rPr lang="en-US" smtClean="0"/>
              <a:t>4</a:t>
            </a:fld>
            <a:endParaRPr lang="en-US"/>
          </a:p>
        </p:txBody>
      </p:sp>
    </p:spTree>
    <p:extLst>
      <p:ext uri="{BB962C8B-B14F-4D97-AF65-F5344CB8AC3E}">
        <p14:creationId xmlns:p14="http://schemas.microsoft.com/office/powerpoint/2010/main" val="121299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386E9-0583-4B37-B1B8-5F511557D0FF}" type="slidenum">
              <a:rPr lang="en-US" smtClean="0"/>
              <a:t>5</a:t>
            </a:fld>
            <a:endParaRPr lang="en-US"/>
          </a:p>
        </p:txBody>
      </p:sp>
    </p:spTree>
    <p:extLst>
      <p:ext uri="{BB962C8B-B14F-4D97-AF65-F5344CB8AC3E}">
        <p14:creationId xmlns:p14="http://schemas.microsoft.com/office/powerpoint/2010/main" val="1154784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2A297-DE2D-44E2-B779-AAC50816EED2}"/>
              </a:ext>
            </a:extLst>
          </p:cNvPr>
          <p:cNvSpPr>
            <a:spLocks noGrp="1"/>
          </p:cNvSpPr>
          <p:nvPr>
            <p:ph type="ctrTitle"/>
          </p:nvPr>
        </p:nvSpPr>
        <p:spPr>
          <a:xfrm>
            <a:off x="1876424" y="1122363"/>
            <a:ext cx="8791575" cy="2601498"/>
          </a:xfrm>
        </p:spPr>
        <p:txBody>
          <a:bodyPr>
            <a:noAutofit/>
          </a:bodyPr>
          <a:lstStyle/>
          <a:p>
            <a:pPr marL="0" marR="0">
              <a:lnSpc>
                <a:spcPct val="150000"/>
              </a:lnSpc>
              <a:spcBef>
                <a:spcPts val="0"/>
              </a:spcBef>
              <a:spcAft>
                <a:spcPts val="1000"/>
              </a:spcAft>
            </a:pPr>
            <a:r>
              <a:rPr lang="en-GB" sz="2800" b="1" dirty="0">
                <a:effectLst/>
                <a:latin typeface="Bookman Old Style" panose="02050604050505020204" pitchFamily="18" charset="0"/>
                <a:ea typeface="Times New Roman" panose="02020603050405020304" pitchFamily="18" charset="0"/>
                <a:cs typeface="Arial" panose="020B0604020202020204" pitchFamily="34" charset="0"/>
              </a:rPr>
              <a:t>STYLISTICS </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r>
              <a:rPr lang="en-GB" sz="2800" b="1" dirty="0">
                <a:effectLst/>
                <a:latin typeface="Bookman Old Style" panose="02050604050505020204" pitchFamily="18" charset="0"/>
                <a:ea typeface="Times New Roman" panose="02020603050405020304" pitchFamily="18" charset="0"/>
                <a:cs typeface="Arial" panose="020B0604020202020204" pitchFamily="34" charset="0"/>
              </a:rPr>
              <a:t>THE AESTHETIC FUNCTION OF LANGUAGE </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r>
              <a:rPr lang="en-GB" sz="2800" b="1" dirty="0">
                <a:effectLst/>
                <a:latin typeface="Calibri" panose="020F0502020204030204" pitchFamily="34" charset="0"/>
                <a:ea typeface="Times New Roman" panose="02020603050405020304" pitchFamily="18" charset="0"/>
                <a:cs typeface="Arial" panose="020B0604020202020204" pitchFamily="34" charset="0"/>
              </a:rPr>
              <a:t> By: </a:t>
            </a:r>
            <a:r>
              <a:rPr lang="en-GB" sz="2800" b="1" dirty="0" err="1">
                <a:effectLst/>
                <a:latin typeface="Calibri" panose="020F0502020204030204" pitchFamily="34" charset="0"/>
                <a:ea typeface="Times New Roman" panose="02020603050405020304" pitchFamily="18" charset="0"/>
                <a:cs typeface="Arial" panose="020B0604020202020204" pitchFamily="34" charset="0"/>
              </a:rPr>
              <a:t>Dr.</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endParaRPr lang="en-CA" sz="2800" dirty="0"/>
          </a:p>
        </p:txBody>
      </p:sp>
      <p:sp>
        <p:nvSpPr>
          <p:cNvPr id="4" name="Rectangle 1">
            <a:extLst>
              <a:ext uri="{FF2B5EF4-FFF2-40B4-BE49-F238E27FC236}">
                <a16:creationId xmlns:a16="http://schemas.microsoft.com/office/drawing/2014/main" xmlns="" id="{2509ED28-A628-4563-B966-328CCD97FE0D}"/>
              </a:ext>
            </a:extLst>
          </p:cNvPr>
          <p:cNvSpPr>
            <a:spLocks noGrp="1" noChangeArrowheads="1"/>
          </p:cNvSpPr>
          <p:nvPr>
            <p:ph type="subTitle" idx="1"/>
          </p:nvPr>
        </p:nvSpPr>
        <p:spPr bwMode="auto">
          <a:xfrm>
            <a:off x="3745984" y="2999483"/>
            <a:ext cx="53705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Amel</a:t>
            </a:r>
            <a:r>
              <a:rPr kumimoji="0" lang="en-GB"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Omar</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Associate Professor in Linguistics </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Faculty of Arts – </a:t>
            </a:r>
            <a:r>
              <a:rPr kumimoji="0" lang="en-GB" altLang="en-US" sz="28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Banha</a:t>
            </a: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University  </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2020- 2021</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xmlns="" id="{EA2678DB-A484-4380-9983-B542EE9BED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32964256"/>
      </p:ext>
    </p:extLst>
  </p:cSld>
  <p:clrMapOvr>
    <a:masterClrMapping/>
  </p:clrMapOvr>
  <mc:AlternateContent xmlns:mc="http://schemas.openxmlformats.org/markup-compatibility/2006" xmlns:p14="http://schemas.microsoft.com/office/powerpoint/2010/main">
    <mc:Choice Requires="p14">
      <p:transition spd="slow" p14:dur="2000" advTm="31853"/>
    </mc:Choice>
    <mc:Fallback xmlns="">
      <p:transition spd="slow" advTm="31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DD751F-CE49-40A8-8692-AEFA51E14919}"/>
              </a:ext>
            </a:extLst>
          </p:cNvPr>
          <p:cNvSpPr>
            <a:spLocks noChangeArrowheads="1"/>
          </p:cNvSpPr>
          <p:nvPr/>
        </p:nvSpPr>
        <p:spPr bwMode="auto">
          <a:xfrm>
            <a:off x="450573" y="141321"/>
            <a:ext cx="10827027" cy="582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Stylistics is a branch of linguistics which studies the features of situationally distinctive uses (varieties) of language, and tries to establish principles capable of accounting for the particular choices made by individual and social groups in their use of language. Crystal (2003) clarifies </a:t>
            </a:r>
            <a:r>
              <a:rPr kumimoji="0" lang="en-US" altLang="en-US" sz="2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General Stylistics</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dealing with the whole range (or Repertoire) of non-Dialectal varieties encountered within a language. He also clarifies </a:t>
            </a:r>
            <a:r>
              <a:rPr kumimoji="0" lang="en-US" altLang="en-US" sz="2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Literary Stylistics </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 dealing with the variations characteristic of literature as a genre and of the style of individual authors.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xmlns="" id="{B0E31551-A70B-4834-A744-19DAC977E0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43928572"/>
      </p:ext>
    </p:extLst>
  </p:cSld>
  <p:clrMapOvr>
    <a:masterClrMapping/>
  </p:clrMapOvr>
  <mc:AlternateContent xmlns:mc="http://schemas.openxmlformats.org/markup-compatibility/2006" xmlns:p14="http://schemas.microsoft.com/office/powerpoint/2010/main">
    <mc:Choice Requires="p14">
      <p:transition spd="slow" p14:dur="2000" advTm="51929"/>
    </mc:Choice>
    <mc:Fallback xmlns="">
      <p:transition spd="slow" advTm="51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18590-8CB9-44C6-B832-A6F0C53339DC}"/>
              </a:ext>
            </a:extLst>
          </p:cNvPr>
          <p:cNvSpPr>
            <a:spLocks noGrp="1"/>
          </p:cNvSpPr>
          <p:nvPr>
            <p:ph type="title"/>
          </p:nvPr>
        </p:nvSpPr>
        <p:spPr/>
        <p:txBody>
          <a:bodyPr>
            <a:normAutofit/>
          </a:bodyPr>
          <a:lstStyle/>
          <a:p>
            <a:pPr algn="ctr"/>
            <a:r>
              <a:rPr lang="en-US" sz="2800" b="1" i="1" dirty="0">
                <a:effectLst/>
                <a:latin typeface="Times New Roman" panose="02020603050405020304" pitchFamily="18" charset="0"/>
                <a:ea typeface="Times New Roman" panose="02020603050405020304" pitchFamily="18" charset="0"/>
              </a:rPr>
              <a:t>Applied stylistics </a:t>
            </a:r>
            <a:endParaRPr lang="en-CA" sz="2800" dirty="0"/>
          </a:p>
        </p:txBody>
      </p:sp>
      <p:sp>
        <p:nvSpPr>
          <p:cNvPr id="4" name="Rectangle 1">
            <a:extLst>
              <a:ext uri="{FF2B5EF4-FFF2-40B4-BE49-F238E27FC236}">
                <a16:creationId xmlns:a16="http://schemas.microsoft.com/office/drawing/2014/main" xmlns="" id="{05A40BF1-3404-46AE-99BA-C4507E59410A}"/>
              </a:ext>
            </a:extLst>
          </p:cNvPr>
          <p:cNvSpPr>
            <a:spLocks noGrp="1" noChangeArrowheads="1"/>
          </p:cNvSpPr>
          <p:nvPr>
            <p:ph idx="1"/>
          </p:nvPr>
        </p:nvSpPr>
        <p:spPr bwMode="auto">
          <a:xfrm>
            <a:off x="371475" y="1443851"/>
            <a:ext cx="11706794" cy="51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Applied stylistics </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often used for the study of contextually distinctive varieties of language, especially with reference to the style of literary and non literary texts. Crystal shows that the quantification of stylistic patterns is the province of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stylostatics</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stylometry) a field which usually studies the statistical structure of literary texts, often using computers. There is also phono-stylistics which studies the expressive or aesthetic function of sound. Study important details in the course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book,p</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4-6</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xmlns="" id="{B06D4C79-126A-46AA-9F65-5077C95733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76429390"/>
      </p:ext>
    </p:extLst>
  </p:cSld>
  <p:clrMapOvr>
    <a:masterClrMapping/>
  </p:clrMapOvr>
  <mc:AlternateContent xmlns:mc="http://schemas.openxmlformats.org/markup-compatibility/2006" xmlns:p14="http://schemas.microsoft.com/office/powerpoint/2010/main">
    <mc:Choice Requires="p14">
      <p:transition spd="slow" p14:dur="2000" advTm="53206"/>
    </mc:Choice>
    <mc:Fallback xmlns="">
      <p:transition spd="slow" advTm="53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DF5AF-B4B4-4802-88DD-D4AEC1705BF8}"/>
              </a:ext>
            </a:extLst>
          </p:cNvPr>
          <p:cNvSpPr>
            <a:spLocks noGrp="1"/>
          </p:cNvSpPr>
          <p:nvPr>
            <p:ph type="title"/>
          </p:nvPr>
        </p:nvSpPr>
        <p:spPr/>
        <p:txBody>
          <a:bodyPr>
            <a:normAutofit/>
          </a:bodyPr>
          <a:lstStyle/>
          <a:p>
            <a:pPr algn="ctr"/>
            <a:r>
              <a:rPr lang="en-US" sz="2800" dirty="0"/>
              <a:t>Assignment</a:t>
            </a:r>
            <a:endParaRPr lang="en-CA" sz="2800" dirty="0"/>
          </a:p>
        </p:txBody>
      </p:sp>
      <p:sp>
        <p:nvSpPr>
          <p:cNvPr id="3" name="Content Placeholder 2">
            <a:extLst>
              <a:ext uri="{FF2B5EF4-FFF2-40B4-BE49-F238E27FC236}">
                <a16:creationId xmlns:a16="http://schemas.microsoft.com/office/drawing/2014/main" xmlns="" id="{F8F79B28-6EB2-47E3-A78D-C4D576627C12}"/>
              </a:ext>
            </a:extLst>
          </p:cNvPr>
          <p:cNvSpPr>
            <a:spLocks noGrp="1"/>
          </p:cNvSpPr>
          <p:nvPr>
            <p:ph idx="1"/>
          </p:nvPr>
        </p:nvSpPr>
        <p:spPr>
          <a:xfrm>
            <a:off x="1141411" y="1802296"/>
            <a:ext cx="9905999" cy="3949149"/>
          </a:xfrm>
        </p:spPr>
        <p:txBody>
          <a:bodyPr>
            <a:normAutofit/>
          </a:bodyPr>
          <a:lstStyle/>
          <a:p>
            <a:r>
              <a:rPr lang="en-US" sz="2800" dirty="0">
                <a:effectLst/>
                <a:latin typeface="Times New Roman" panose="02020603050405020304" pitchFamily="18" charset="0"/>
                <a:ea typeface="Times New Roman" panose="02020603050405020304" pitchFamily="18" charset="0"/>
              </a:rPr>
              <a:t>Explain that stylistics is the study of style</a:t>
            </a:r>
            <a:endParaRPr lang="en-CA" sz="2800" dirty="0"/>
          </a:p>
        </p:txBody>
      </p:sp>
      <p:pic>
        <p:nvPicPr>
          <p:cNvPr id="4" name="Audio 3">
            <a:hlinkClick r:id="" action="ppaction://media"/>
            <a:extLst>
              <a:ext uri="{FF2B5EF4-FFF2-40B4-BE49-F238E27FC236}">
                <a16:creationId xmlns:a16="http://schemas.microsoft.com/office/drawing/2014/main" xmlns="" id="{4D217996-72BA-4EBD-BD62-E55B8B87D2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24021853"/>
      </p:ext>
    </p:extLst>
  </p:cSld>
  <p:clrMapOvr>
    <a:masterClrMapping/>
  </p:clrMapOvr>
  <mc:AlternateContent xmlns:mc="http://schemas.openxmlformats.org/markup-compatibility/2006" xmlns:p14="http://schemas.microsoft.com/office/powerpoint/2010/main">
    <mc:Choice Requires="p14">
      <p:transition spd="slow" p14:dur="2000" advTm="29360"/>
    </mc:Choice>
    <mc:Fallback xmlns="">
      <p:transition spd="slow" advTm="29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D26B0-4FEC-4BB0-B36E-D2B1869F9A01}"/>
              </a:ext>
            </a:extLst>
          </p:cNvPr>
          <p:cNvSpPr>
            <a:spLocks noGrp="1"/>
          </p:cNvSpPr>
          <p:nvPr>
            <p:ph type="title"/>
          </p:nvPr>
        </p:nvSpPr>
        <p:spPr>
          <a:xfrm>
            <a:off x="1709530" y="1600200"/>
            <a:ext cx="10742611" cy="1828800"/>
          </a:xfrm>
        </p:spPr>
        <p:txBody>
          <a:bodyPr>
            <a:normAutofit/>
          </a:bodyPr>
          <a:lstStyle/>
          <a:p>
            <a:r>
              <a:rPr lang="en-US" sz="3200" dirty="0">
                <a:solidFill>
                  <a:schemeClr val="bg1"/>
                </a:solidFill>
              </a:rPr>
              <a:t>Thank you and good luck.</a:t>
            </a:r>
            <a:br>
              <a:rPr lang="en-US" sz="3200" dirty="0">
                <a:solidFill>
                  <a:schemeClr val="bg1"/>
                </a:solidFill>
              </a:rPr>
            </a:br>
            <a:r>
              <a:rPr lang="en-US" sz="3200" dirty="0">
                <a:solidFill>
                  <a:schemeClr val="bg1"/>
                </a:solidFill>
              </a:rPr>
              <a:t>Dr. </a:t>
            </a:r>
            <a:r>
              <a:rPr lang="en-US" sz="3200" dirty="0" err="1">
                <a:solidFill>
                  <a:schemeClr val="bg1"/>
                </a:solidFill>
              </a:rPr>
              <a:t>Amel</a:t>
            </a:r>
            <a:r>
              <a:rPr lang="en-US" sz="3200" dirty="0">
                <a:solidFill>
                  <a:schemeClr val="bg1"/>
                </a:solidFill>
              </a:rPr>
              <a:t> Omar</a:t>
            </a:r>
            <a:endParaRPr lang="en-CA" sz="3200" dirty="0">
              <a:solidFill>
                <a:schemeClr val="bg1"/>
              </a:solidFill>
            </a:endParaRPr>
          </a:p>
        </p:txBody>
      </p:sp>
      <p:pic>
        <p:nvPicPr>
          <p:cNvPr id="3" name="Audio 2">
            <a:hlinkClick r:id="" action="ppaction://media"/>
            <a:extLst>
              <a:ext uri="{FF2B5EF4-FFF2-40B4-BE49-F238E27FC236}">
                <a16:creationId xmlns:a16="http://schemas.microsoft.com/office/drawing/2014/main" xmlns="" id="{77BE8ABF-5801-44F6-BFE2-E46D54082E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2715323"/>
      </p:ext>
    </p:extLst>
  </p:cSld>
  <p:clrMapOvr>
    <a:masterClrMapping/>
  </p:clrMapOvr>
  <mc:AlternateContent xmlns:mc="http://schemas.openxmlformats.org/markup-compatibility/2006" xmlns:p14="http://schemas.microsoft.com/office/powerpoint/2010/main">
    <mc:Choice Requires="p14">
      <p:transition spd="slow" p14:dur="2000" advTm="9879"/>
    </mc:Choice>
    <mc:Fallback xmlns="">
      <p:transition spd="slow" advTm="9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62</TotalTime>
  <Words>214</Words>
  <Application>Microsoft Office PowerPoint</Application>
  <PresentationFormat>Custom</PresentationFormat>
  <Paragraphs>16</Paragraphs>
  <Slides>5</Slides>
  <Notes>5</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Circuit</vt:lpstr>
      <vt:lpstr>STYLISTICS  THE AESTHETIC FUNCTION OF LANGUAGE   By: Dr. </vt:lpstr>
      <vt:lpstr>PowerPoint Presentation</vt:lpstr>
      <vt:lpstr>Applied stylistics </vt:lpstr>
      <vt:lpstr>Assignment</vt:lpstr>
      <vt:lpstr>Thank you and good luck. Dr. Amel Omar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STYLISTICS  THE AESTHETIC FUNCTION OF LANGUAGE   By: Dr. </dc:title>
  <dc:creator>New</dc:creator>
  <cp:lastModifiedBy>محسن عابد</cp:lastModifiedBy>
  <cp:revision>12</cp:revision>
  <dcterms:created xsi:type="dcterms:W3CDTF">2020-11-16T04:55:06Z</dcterms:created>
  <dcterms:modified xsi:type="dcterms:W3CDTF">2021-01-07T21:14:33Z</dcterms:modified>
</cp:coreProperties>
</file>